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ED135-A7B6-400B-9047-1D155F689DEE}" type="datetimeFigureOut">
              <a:rPr lang="nl-NL" smtClean="0"/>
              <a:t>29-10-2012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D4C7F-810C-4AD2-B6A6-8C5A615342AD}" type="slidenum">
              <a:rPr lang="nl-NL" smtClean="0"/>
              <a:t>‹nr.›</a:t>
            </a:fld>
            <a:endParaRPr lang="nl-NL"/>
          </a:p>
        </p:txBody>
      </p:sp>
    </p:spTree>
    <p:extLst>
      <p:ext uri="{BB962C8B-B14F-4D97-AF65-F5344CB8AC3E}">
        <p14:creationId xmlns:p14="http://schemas.microsoft.com/office/powerpoint/2010/main" val="610749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115000"/>
              </a:lnSpc>
              <a:spcAft>
                <a:spcPts val="1000"/>
              </a:spcAft>
            </a:pPr>
            <a:r>
              <a:rPr lang="nl-NL" sz="1200" b="1" i="1" dirty="0" smtClean="0">
                <a:solidFill>
                  <a:srgbClr val="C00000"/>
                </a:solidFill>
                <a:effectLst/>
                <a:latin typeface="Comic Sans MS"/>
                <a:ea typeface="Calibri"/>
                <a:cs typeface="Times New Roman"/>
              </a:rPr>
              <a:t>Ethiopië ligt aan de oostzijde van Afrika, in de Hoorn van Afrika. Als een van de weinige landen in Afrika is Ethiopië in de historie nooit gekoloniseerd, daarnaast is het een van de oudste culturen ter wereld.</a:t>
            </a:r>
            <a:r>
              <a:rPr lang="nl-NL" sz="1200" b="1" i="1" dirty="0" smtClean="0">
                <a:effectLst/>
                <a:latin typeface="Comic Sans MS"/>
                <a:ea typeface="Calibri"/>
                <a:cs typeface="Times New Roman"/>
              </a:rPr>
              <a:t> </a:t>
            </a:r>
            <a:endParaRPr lang="nl-NL" sz="800" dirty="0" smtClean="0">
              <a:effectLst/>
              <a:latin typeface="+mn-lt"/>
              <a:ea typeface="Calibri"/>
              <a:cs typeface="Times New Roman"/>
            </a:endParaRPr>
          </a:p>
          <a:p>
            <a:pPr>
              <a:lnSpc>
                <a:spcPct val="115000"/>
              </a:lnSpc>
              <a:spcAft>
                <a:spcPts val="1000"/>
              </a:spcAft>
            </a:pPr>
            <a:r>
              <a:rPr lang="nl-NL" sz="1200" i="1" dirty="0" smtClean="0">
                <a:solidFill>
                  <a:srgbClr val="C00000"/>
                </a:solidFill>
                <a:effectLst/>
                <a:latin typeface="Comic Sans MS"/>
                <a:ea typeface="Calibri"/>
                <a:cs typeface="Times New Roman"/>
              </a:rPr>
              <a:t>Ethiopië heeft een oppervlakte van ruim 1,12 miljoen vierkante kilometer, ofwel </a:t>
            </a:r>
            <a:r>
              <a:rPr lang="nl-NL" sz="1200" b="1" i="1" dirty="0" smtClean="0">
                <a:solidFill>
                  <a:srgbClr val="C00000"/>
                </a:solidFill>
                <a:effectLst/>
                <a:latin typeface="Comic Sans MS"/>
                <a:ea typeface="Calibri"/>
                <a:cs typeface="Times New Roman"/>
              </a:rPr>
              <a:t>31 keer zo groot als ons kikkerlandje</a:t>
            </a:r>
            <a:r>
              <a:rPr lang="nl-NL" sz="1200" i="1" dirty="0" smtClean="0">
                <a:solidFill>
                  <a:srgbClr val="C00000"/>
                </a:solidFill>
                <a:effectLst/>
                <a:latin typeface="Comic Sans MS"/>
                <a:ea typeface="Calibri"/>
                <a:cs typeface="Times New Roman"/>
              </a:rPr>
              <a:t>. In Ethiopië leven in </a:t>
            </a:r>
            <a:r>
              <a:rPr lang="nl-NL" sz="1200" b="1" i="1" dirty="0" smtClean="0">
                <a:solidFill>
                  <a:srgbClr val="C00000"/>
                </a:solidFill>
                <a:effectLst/>
                <a:latin typeface="Comic Sans MS"/>
                <a:ea typeface="Calibri"/>
                <a:cs typeface="Times New Roman"/>
              </a:rPr>
              <a:t>2012 circa 90 miljoen mensen</a:t>
            </a:r>
            <a:r>
              <a:rPr lang="nl-NL" sz="1200" i="1" dirty="0" smtClean="0">
                <a:solidFill>
                  <a:srgbClr val="C00000"/>
                </a:solidFill>
                <a:effectLst/>
                <a:latin typeface="Comic Sans MS"/>
                <a:ea typeface="Calibri"/>
                <a:cs typeface="Times New Roman"/>
              </a:rPr>
              <a:t>, de verwachting is dat in 2050 circa 170 miljoen mensen Ethiopië bevolken</a:t>
            </a:r>
            <a:r>
              <a:rPr lang="nl-NL" sz="1200" b="1" i="1" dirty="0" smtClean="0">
                <a:solidFill>
                  <a:srgbClr val="C00000"/>
                </a:solidFill>
                <a:effectLst/>
                <a:latin typeface="Comic Sans MS"/>
                <a:ea typeface="Calibri"/>
                <a:cs typeface="Times New Roman"/>
              </a:rPr>
              <a:t>.</a:t>
            </a:r>
            <a:endParaRPr lang="nl-NL" sz="800" dirty="0" smtClean="0">
              <a:effectLst/>
              <a:latin typeface="+mn-lt"/>
              <a:ea typeface="Calibri"/>
              <a:cs typeface="Times New Roman"/>
            </a:endParaRPr>
          </a:p>
          <a:p>
            <a:pPr>
              <a:lnSpc>
                <a:spcPct val="115000"/>
              </a:lnSpc>
              <a:spcAft>
                <a:spcPts val="1000"/>
              </a:spcAft>
            </a:pPr>
            <a:r>
              <a:rPr lang="nl-NL" sz="1200" b="1" i="1" dirty="0" smtClean="0">
                <a:solidFill>
                  <a:srgbClr val="C00000"/>
                </a:solidFill>
                <a:effectLst/>
                <a:latin typeface="Comic Sans MS"/>
                <a:ea typeface="Calibri"/>
                <a:cs typeface="Times New Roman"/>
              </a:rPr>
              <a:t> </a:t>
            </a:r>
            <a:endParaRPr lang="nl-NL" sz="800" dirty="0" smtClean="0">
              <a:effectLst/>
              <a:latin typeface="+mn-lt"/>
              <a:ea typeface="Calibri"/>
              <a:cs typeface="Times New Roman"/>
            </a:endParaRPr>
          </a:p>
          <a:p>
            <a:pPr>
              <a:lnSpc>
                <a:spcPct val="115000"/>
              </a:lnSpc>
              <a:spcAft>
                <a:spcPts val="1000"/>
              </a:spcAft>
            </a:pPr>
            <a:r>
              <a:rPr lang="nl-NL" sz="1200" i="1" dirty="0" smtClean="0">
                <a:solidFill>
                  <a:srgbClr val="C00000"/>
                </a:solidFill>
                <a:effectLst/>
                <a:latin typeface="Comic Sans MS"/>
                <a:ea typeface="Calibri"/>
                <a:cs typeface="Times New Roman"/>
              </a:rPr>
              <a:t>De hoofdstad is </a:t>
            </a:r>
            <a:r>
              <a:rPr lang="nl-NL" sz="1200" b="1" i="1" dirty="0" smtClean="0">
                <a:solidFill>
                  <a:srgbClr val="C00000"/>
                </a:solidFill>
                <a:effectLst/>
                <a:latin typeface="Comic Sans MS"/>
                <a:ea typeface="Calibri"/>
                <a:cs typeface="Times New Roman"/>
              </a:rPr>
              <a:t>Addis Abeba</a:t>
            </a:r>
            <a:r>
              <a:rPr lang="nl-NL" sz="1200" i="1" dirty="0" smtClean="0">
                <a:solidFill>
                  <a:srgbClr val="C00000"/>
                </a:solidFill>
                <a:effectLst/>
                <a:latin typeface="Comic Sans MS"/>
                <a:ea typeface="Calibri"/>
                <a:cs typeface="Times New Roman"/>
              </a:rPr>
              <a:t>, hetgeen </a:t>
            </a:r>
            <a:r>
              <a:rPr lang="nl-NL" sz="1200" b="1" i="1" dirty="0" smtClean="0">
                <a:solidFill>
                  <a:srgbClr val="C00000"/>
                </a:solidFill>
                <a:effectLst/>
                <a:latin typeface="Comic Sans MS"/>
                <a:ea typeface="Calibri"/>
                <a:cs typeface="Times New Roman"/>
              </a:rPr>
              <a:t>'de nieuwe bloem' </a:t>
            </a:r>
            <a:r>
              <a:rPr lang="nl-NL" sz="1200" i="1" dirty="0" smtClean="0">
                <a:solidFill>
                  <a:srgbClr val="C00000"/>
                </a:solidFill>
                <a:effectLst/>
                <a:latin typeface="Comic Sans MS"/>
                <a:ea typeface="Calibri"/>
                <a:cs typeface="Times New Roman"/>
              </a:rPr>
              <a:t>betekent, en ligt op 2500 meter in het hoogland van Centraal-</a:t>
            </a:r>
            <a:r>
              <a:rPr lang="nl-NL" sz="1200" i="1" dirty="0" err="1" smtClean="0">
                <a:solidFill>
                  <a:srgbClr val="C00000"/>
                </a:solidFill>
                <a:effectLst/>
                <a:latin typeface="Comic Sans MS"/>
                <a:ea typeface="Calibri"/>
                <a:cs typeface="Times New Roman"/>
              </a:rPr>
              <a:t>Shoa</a:t>
            </a:r>
            <a:r>
              <a:rPr lang="nl-NL" sz="1200" i="1" dirty="0" smtClean="0">
                <a:solidFill>
                  <a:srgbClr val="C00000"/>
                </a:solidFill>
                <a:effectLst/>
                <a:latin typeface="Comic Sans MS"/>
                <a:ea typeface="Calibri"/>
                <a:cs typeface="Times New Roman"/>
              </a:rPr>
              <a:t>. </a:t>
            </a:r>
            <a:endParaRPr lang="nl-NL" sz="800" dirty="0" smtClean="0">
              <a:effectLst/>
              <a:latin typeface="+mn-lt"/>
              <a:ea typeface="Calibri"/>
              <a:cs typeface="Times New Roman"/>
            </a:endParaRPr>
          </a:p>
          <a:p>
            <a:pPr>
              <a:lnSpc>
                <a:spcPct val="115000"/>
              </a:lnSpc>
              <a:spcAft>
                <a:spcPts val="1000"/>
              </a:spcAft>
            </a:pPr>
            <a:r>
              <a:rPr lang="nl-NL" sz="1200" b="1" i="1" dirty="0" smtClean="0">
                <a:solidFill>
                  <a:srgbClr val="C00000"/>
                </a:solidFill>
                <a:effectLst/>
                <a:latin typeface="Comic Sans MS"/>
                <a:ea typeface="Calibri"/>
                <a:cs typeface="Times New Roman"/>
              </a:rPr>
              <a:t> </a:t>
            </a:r>
            <a:endParaRPr lang="nl-NL" sz="800" dirty="0" smtClean="0">
              <a:effectLst/>
              <a:latin typeface="+mn-lt"/>
              <a:ea typeface="Calibri"/>
              <a:cs typeface="Times New Roman"/>
            </a:endParaRPr>
          </a:p>
          <a:p>
            <a:pPr>
              <a:lnSpc>
                <a:spcPct val="115000"/>
              </a:lnSpc>
              <a:spcAft>
                <a:spcPts val="1000"/>
              </a:spcAft>
            </a:pPr>
            <a:r>
              <a:rPr lang="nl-NL" sz="1200" i="1" dirty="0" smtClean="0">
                <a:solidFill>
                  <a:srgbClr val="C00000"/>
                </a:solidFill>
                <a:effectLst/>
                <a:latin typeface="Comic Sans MS"/>
                <a:ea typeface="Calibri"/>
                <a:cs typeface="Times New Roman"/>
              </a:rPr>
              <a:t>Ethiopië is verdeeld in drie zones, de </a:t>
            </a:r>
            <a:r>
              <a:rPr lang="nl-NL" sz="1200" i="1" dirty="0" err="1" smtClean="0">
                <a:solidFill>
                  <a:srgbClr val="C00000"/>
                </a:solidFill>
                <a:effectLst/>
                <a:latin typeface="Comic Sans MS"/>
                <a:ea typeface="Calibri"/>
                <a:cs typeface="Times New Roman"/>
              </a:rPr>
              <a:t>Kolla</a:t>
            </a:r>
            <a:r>
              <a:rPr lang="nl-NL" sz="1200" i="1" dirty="0" smtClean="0">
                <a:solidFill>
                  <a:srgbClr val="C00000"/>
                </a:solidFill>
                <a:effectLst/>
                <a:latin typeface="Comic Sans MS"/>
                <a:ea typeface="Calibri"/>
                <a:cs typeface="Times New Roman"/>
              </a:rPr>
              <a:t> onder de 1800 meter, de </a:t>
            </a:r>
            <a:r>
              <a:rPr lang="nl-NL" sz="1200" i="1" dirty="0" err="1" smtClean="0">
                <a:solidFill>
                  <a:srgbClr val="C00000"/>
                </a:solidFill>
                <a:effectLst/>
                <a:latin typeface="Comic Sans MS"/>
                <a:ea typeface="Calibri"/>
                <a:cs typeface="Times New Roman"/>
              </a:rPr>
              <a:t>Woina</a:t>
            </a:r>
            <a:r>
              <a:rPr lang="nl-NL" sz="1200" i="1" dirty="0" smtClean="0">
                <a:solidFill>
                  <a:srgbClr val="C00000"/>
                </a:solidFill>
                <a:effectLst/>
                <a:latin typeface="Comic Sans MS"/>
                <a:ea typeface="Calibri"/>
                <a:cs typeface="Times New Roman"/>
              </a:rPr>
              <a:t> </a:t>
            </a:r>
            <a:r>
              <a:rPr lang="nl-NL" sz="1200" i="1" dirty="0" err="1" smtClean="0">
                <a:solidFill>
                  <a:srgbClr val="C00000"/>
                </a:solidFill>
                <a:effectLst/>
                <a:latin typeface="Comic Sans MS"/>
                <a:ea typeface="Calibri"/>
                <a:cs typeface="Times New Roman"/>
              </a:rPr>
              <a:t>Dega</a:t>
            </a:r>
            <a:r>
              <a:rPr lang="nl-NL" sz="1200" i="1" dirty="0" smtClean="0">
                <a:solidFill>
                  <a:srgbClr val="C00000"/>
                </a:solidFill>
                <a:effectLst/>
                <a:latin typeface="Comic Sans MS"/>
                <a:ea typeface="Calibri"/>
                <a:cs typeface="Times New Roman"/>
              </a:rPr>
              <a:t> tussen 1800 en 2500 meter en de </a:t>
            </a:r>
            <a:r>
              <a:rPr lang="nl-NL" sz="1200" i="1" dirty="0" err="1" smtClean="0">
                <a:solidFill>
                  <a:srgbClr val="C00000"/>
                </a:solidFill>
                <a:effectLst/>
                <a:latin typeface="Comic Sans MS"/>
                <a:ea typeface="Calibri"/>
                <a:cs typeface="Times New Roman"/>
              </a:rPr>
              <a:t>Dega</a:t>
            </a:r>
            <a:r>
              <a:rPr lang="nl-NL" sz="1200" i="1" dirty="0" smtClean="0">
                <a:solidFill>
                  <a:srgbClr val="C00000"/>
                </a:solidFill>
                <a:effectLst/>
                <a:latin typeface="Comic Sans MS"/>
                <a:ea typeface="Calibri"/>
                <a:cs typeface="Times New Roman"/>
              </a:rPr>
              <a:t> boven de 2500 meter. </a:t>
            </a:r>
            <a:endParaRPr lang="nl-NL" sz="800" dirty="0" smtClean="0">
              <a:effectLst/>
              <a:latin typeface="+mn-lt"/>
              <a:ea typeface="Calibri"/>
              <a:cs typeface="Times New Roman"/>
            </a:endParaRPr>
          </a:p>
          <a:p>
            <a:pPr>
              <a:lnSpc>
                <a:spcPct val="115000"/>
              </a:lnSpc>
              <a:spcAft>
                <a:spcPts val="1000"/>
              </a:spcAft>
            </a:pPr>
            <a:r>
              <a:rPr lang="nl-NL" sz="1200" i="1" dirty="0" smtClean="0">
                <a:solidFill>
                  <a:srgbClr val="C00000"/>
                </a:solidFill>
                <a:effectLst/>
                <a:latin typeface="Comic Sans MS"/>
                <a:ea typeface="Calibri"/>
                <a:cs typeface="Times New Roman"/>
              </a:rPr>
              <a:t>Het voornaamste leefgebied is de </a:t>
            </a:r>
            <a:r>
              <a:rPr lang="nl-NL" sz="1200" b="1" i="1" dirty="0" err="1" smtClean="0">
                <a:solidFill>
                  <a:srgbClr val="C00000"/>
                </a:solidFill>
                <a:effectLst/>
                <a:latin typeface="Comic Sans MS"/>
                <a:ea typeface="Calibri"/>
                <a:cs typeface="Times New Roman"/>
              </a:rPr>
              <a:t>Woina</a:t>
            </a:r>
            <a:r>
              <a:rPr lang="nl-NL" sz="1200" b="1" i="1" dirty="0" smtClean="0">
                <a:solidFill>
                  <a:srgbClr val="C00000"/>
                </a:solidFill>
                <a:effectLst/>
                <a:latin typeface="Comic Sans MS"/>
                <a:ea typeface="Calibri"/>
                <a:cs typeface="Times New Roman"/>
              </a:rPr>
              <a:t> </a:t>
            </a:r>
            <a:r>
              <a:rPr lang="nl-NL" sz="1200" b="1" i="1" dirty="0" err="1" smtClean="0">
                <a:solidFill>
                  <a:srgbClr val="C00000"/>
                </a:solidFill>
                <a:effectLst/>
                <a:latin typeface="Comic Sans MS"/>
                <a:ea typeface="Calibri"/>
                <a:cs typeface="Times New Roman"/>
              </a:rPr>
              <a:t>Dega</a:t>
            </a:r>
            <a:r>
              <a:rPr lang="nl-NL" sz="1200" i="1" dirty="0" smtClean="0">
                <a:solidFill>
                  <a:srgbClr val="C00000"/>
                </a:solidFill>
                <a:effectLst/>
                <a:latin typeface="Comic Sans MS"/>
                <a:ea typeface="Calibri"/>
                <a:cs typeface="Times New Roman"/>
              </a:rPr>
              <a:t>. Ethiopië heeft een hoogste top op ruim 4600 meter, het diepste punt ligt 125 meter onder de zeespiegel. </a:t>
            </a:r>
            <a:endParaRPr lang="nl-NL" sz="800" dirty="0" smtClean="0">
              <a:effectLst/>
              <a:latin typeface="+mn-lt"/>
              <a:ea typeface="Calibri"/>
              <a:cs typeface="Times New Roman"/>
            </a:endParaRPr>
          </a:p>
          <a:p>
            <a:pPr>
              <a:lnSpc>
                <a:spcPct val="115000"/>
              </a:lnSpc>
              <a:spcAft>
                <a:spcPts val="1000"/>
              </a:spcAft>
            </a:pPr>
            <a:r>
              <a:rPr lang="nl-NL" sz="1200" b="1" i="1" dirty="0" smtClean="0">
                <a:solidFill>
                  <a:srgbClr val="C00000"/>
                </a:solidFill>
                <a:effectLst/>
                <a:latin typeface="Comic Sans MS"/>
                <a:ea typeface="Calibri"/>
                <a:cs typeface="Times New Roman"/>
              </a:rPr>
              <a:t> </a:t>
            </a:r>
            <a:endParaRPr lang="nl-NL" sz="800" dirty="0" smtClean="0">
              <a:effectLst/>
              <a:latin typeface="+mn-lt"/>
              <a:ea typeface="Calibri"/>
              <a:cs typeface="Times New Roman"/>
            </a:endParaRPr>
          </a:p>
          <a:p>
            <a:pPr>
              <a:lnSpc>
                <a:spcPct val="115000"/>
              </a:lnSpc>
              <a:spcAft>
                <a:spcPts val="1000"/>
              </a:spcAft>
            </a:pPr>
            <a:r>
              <a:rPr lang="nl-NL" sz="1200" i="1" dirty="0" smtClean="0">
                <a:solidFill>
                  <a:srgbClr val="C00000"/>
                </a:solidFill>
                <a:effectLst/>
                <a:latin typeface="Comic Sans MS"/>
                <a:ea typeface="Calibri"/>
                <a:cs typeface="Times New Roman"/>
              </a:rPr>
              <a:t>De nationale munteenheid van Ethiopië is de </a:t>
            </a:r>
            <a:r>
              <a:rPr lang="nl-NL" sz="1200" b="1" i="1" dirty="0" err="1" smtClean="0">
                <a:solidFill>
                  <a:srgbClr val="C00000"/>
                </a:solidFill>
                <a:effectLst/>
                <a:latin typeface="Comic Sans MS"/>
                <a:ea typeface="Calibri"/>
                <a:cs typeface="Times New Roman"/>
              </a:rPr>
              <a:t>Birr</a:t>
            </a:r>
            <a:r>
              <a:rPr lang="nl-NL" sz="1200" b="1" i="1" dirty="0" smtClean="0">
                <a:solidFill>
                  <a:srgbClr val="C00000"/>
                </a:solidFill>
                <a:effectLst/>
                <a:latin typeface="Comic Sans MS"/>
                <a:ea typeface="Calibri"/>
                <a:cs typeface="Times New Roman"/>
              </a:rPr>
              <a:t>,</a:t>
            </a:r>
            <a:r>
              <a:rPr lang="nl-NL" sz="1200" i="1" dirty="0" smtClean="0">
                <a:solidFill>
                  <a:srgbClr val="C00000"/>
                </a:solidFill>
                <a:effectLst/>
                <a:latin typeface="Comic Sans MS"/>
                <a:ea typeface="Calibri"/>
                <a:cs typeface="Times New Roman"/>
              </a:rPr>
              <a:t> die heeft een waarde van circa </a:t>
            </a:r>
            <a:r>
              <a:rPr lang="nl-NL" sz="1200" b="1" i="1" dirty="0" smtClean="0">
                <a:solidFill>
                  <a:srgbClr val="C00000"/>
                </a:solidFill>
                <a:effectLst/>
                <a:latin typeface="Comic Sans MS"/>
                <a:ea typeface="Calibri"/>
                <a:cs typeface="Times New Roman"/>
              </a:rPr>
              <a:t>€ 0,09.</a:t>
            </a:r>
            <a:r>
              <a:rPr lang="nl-NL" sz="1200" i="1" dirty="0" smtClean="0">
                <a:solidFill>
                  <a:srgbClr val="C00000"/>
                </a:solidFill>
                <a:effectLst/>
                <a:latin typeface="Comic Sans MS"/>
                <a:ea typeface="Calibri"/>
                <a:cs typeface="Times New Roman"/>
              </a:rPr>
              <a:t> Ethiopië ligt in een andere tijdzone, in de winter is het er twee uur later, in de zomer slechts 1 uur. Addis Abeba ligt op circa 8 uur vliegen vanaf Schiphol, of circa 50 dagen fietsen.</a:t>
            </a:r>
            <a:endParaRPr lang="nl-NL" sz="800" dirty="0" smtClean="0">
              <a:effectLst/>
              <a:latin typeface="+mn-lt"/>
              <a:ea typeface="Calibri"/>
              <a:cs typeface="Times New Roman"/>
            </a:endParaRPr>
          </a:p>
          <a:p>
            <a:pPr>
              <a:lnSpc>
                <a:spcPct val="115000"/>
              </a:lnSpc>
              <a:spcAft>
                <a:spcPts val="1000"/>
              </a:spcAft>
            </a:pPr>
            <a:r>
              <a:rPr lang="nl-NL" sz="1200" b="1" i="1" dirty="0" smtClean="0">
                <a:solidFill>
                  <a:srgbClr val="C00000"/>
                </a:solidFill>
                <a:effectLst/>
                <a:latin typeface="Comic Sans MS"/>
                <a:ea typeface="Calibri"/>
                <a:cs typeface="Times New Roman"/>
              </a:rPr>
              <a:t> </a:t>
            </a:r>
            <a:endParaRPr lang="nl-NL" sz="800" dirty="0" smtClean="0">
              <a:effectLst/>
              <a:latin typeface="+mn-lt"/>
              <a:ea typeface="Calibri"/>
              <a:cs typeface="Times New Roman"/>
            </a:endParaRPr>
          </a:p>
          <a:p>
            <a:pPr>
              <a:lnSpc>
                <a:spcPct val="115000"/>
              </a:lnSpc>
              <a:spcAft>
                <a:spcPts val="1000"/>
              </a:spcAft>
            </a:pPr>
            <a:r>
              <a:rPr lang="nl-NL" sz="1200" i="1" dirty="0" smtClean="0">
                <a:solidFill>
                  <a:srgbClr val="C00000"/>
                </a:solidFill>
                <a:effectLst/>
                <a:latin typeface="Comic Sans MS"/>
                <a:ea typeface="Calibri"/>
                <a:cs typeface="Times New Roman"/>
              </a:rPr>
              <a:t>Ethiopië heeft geen eigen kustlijn, het wordt rondom omringd door: Djibouti, </a:t>
            </a:r>
            <a:r>
              <a:rPr lang="nl-NL" sz="1200" i="1" dirty="0" err="1" smtClean="0">
                <a:solidFill>
                  <a:srgbClr val="C00000"/>
                </a:solidFill>
                <a:effectLst/>
                <a:latin typeface="Comic Sans MS"/>
                <a:ea typeface="Calibri"/>
                <a:cs typeface="Times New Roman"/>
              </a:rPr>
              <a:t>Somalie</a:t>
            </a:r>
            <a:r>
              <a:rPr lang="nl-NL" sz="1200" i="1" dirty="0" smtClean="0">
                <a:solidFill>
                  <a:srgbClr val="C00000"/>
                </a:solidFill>
                <a:effectLst/>
                <a:latin typeface="Comic Sans MS"/>
                <a:ea typeface="Calibri"/>
                <a:cs typeface="Times New Roman"/>
              </a:rPr>
              <a:t>, Kenia, Soedan en Eritrea</a:t>
            </a:r>
            <a:endParaRPr lang="nl-NL" sz="800" dirty="0" smtClean="0">
              <a:effectLst/>
              <a:latin typeface="+mn-lt"/>
              <a:ea typeface="Calibri"/>
              <a:cs typeface="Times New Roman"/>
            </a:endParaRPr>
          </a:p>
          <a:p>
            <a:endParaRPr lang="nl-NL" dirty="0"/>
          </a:p>
        </p:txBody>
      </p:sp>
      <p:sp>
        <p:nvSpPr>
          <p:cNvPr id="4" name="Tijdelijke aanduiding voor dianummer 3"/>
          <p:cNvSpPr>
            <a:spLocks noGrp="1"/>
          </p:cNvSpPr>
          <p:nvPr>
            <p:ph type="sldNum" sz="quarter" idx="10"/>
          </p:nvPr>
        </p:nvSpPr>
        <p:spPr/>
        <p:txBody>
          <a:bodyPr/>
          <a:lstStyle/>
          <a:p>
            <a:fld id="{FBBD4C7F-810C-4AD2-B6A6-8C5A615342AD}" type="slidenum">
              <a:rPr lang="nl-NL" smtClean="0"/>
              <a:t>3</a:t>
            </a:fld>
            <a:endParaRPr lang="nl-NL"/>
          </a:p>
        </p:txBody>
      </p:sp>
    </p:spTree>
    <p:extLst>
      <p:ext uri="{BB962C8B-B14F-4D97-AF65-F5344CB8AC3E}">
        <p14:creationId xmlns:p14="http://schemas.microsoft.com/office/powerpoint/2010/main" val="1891816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el 28"/>
          <p:cNvSpPr>
            <a:spLocks noGrp="1"/>
          </p:cNvSpPr>
          <p:nvPr>
            <p:ph type="ctrTitle"/>
          </p:nvPr>
        </p:nvSpPr>
        <p:spPr>
          <a:xfrm>
            <a:off x="381000" y="4853411"/>
            <a:ext cx="8458200" cy="1222375"/>
          </a:xfrm>
        </p:spPr>
        <p:txBody>
          <a:bodyPr anchor="t"/>
          <a:lstStyle/>
          <a:p>
            <a:r>
              <a:rPr kumimoji="0" lang="nl-NL" smtClean="0"/>
              <a:t>Klik om de stijl te bewerken</a:t>
            </a:r>
            <a:endParaRPr kumimoji="0" lang="en-US"/>
          </a:p>
        </p:txBody>
      </p:sp>
      <p:sp>
        <p:nvSpPr>
          <p:cNvPr id="9" name="Ondertitel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16" name="Tijdelijke aanduiding voor datum 15"/>
          <p:cNvSpPr>
            <a:spLocks noGrp="1"/>
          </p:cNvSpPr>
          <p:nvPr>
            <p:ph type="dt" sz="half" idx="10"/>
          </p:nvPr>
        </p:nvSpPr>
        <p:spPr/>
        <p:txBody>
          <a:bodyPr/>
          <a:lstStyle/>
          <a:p>
            <a:fld id="{F80C880F-6C0D-4B7D-97D8-61C994EF6E77}" type="datetimeFigureOut">
              <a:rPr lang="nl-NL" smtClean="0"/>
              <a:t>29-10-2012</a:t>
            </a:fld>
            <a:endParaRPr lang="nl-NL"/>
          </a:p>
        </p:txBody>
      </p:sp>
      <p:sp>
        <p:nvSpPr>
          <p:cNvPr id="2" name="Tijdelijke aanduiding voor voettekst 1"/>
          <p:cNvSpPr>
            <a:spLocks noGrp="1"/>
          </p:cNvSpPr>
          <p:nvPr>
            <p:ph type="ftr" sz="quarter" idx="11"/>
          </p:nvPr>
        </p:nvSpPr>
        <p:spPr/>
        <p:txBody>
          <a:bodyPr/>
          <a:lstStyle/>
          <a:p>
            <a:endParaRPr lang="nl-NL"/>
          </a:p>
        </p:txBody>
      </p:sp>
      <p:sp>
        <p:nvSpPr>
          <p:cNvPr id="15" name="Tijdelijke aanduiding voor dianummer 14"/>
          <p:cNvSpPr>
            <a:spLocks noGrp="1"/>
          </p:cNvSpPr>
          <p:nvPr>
            <p:ph type="sldNum" sz="quarter" idx="12"/>
          </p:nvPr>
        </p:nvSpPr>
        <p:spPr>
          <a:xfrm>
            <a:off x="8229600" y="6473952"/>
            <a:ext cx="758952" cy="246888"/>
          </a:xfrm>
        </p:spPr>
        <p:txBody>
          <a:bodyPr/>
          <a:lstStyle/>
          <a:p>
            <a:fld id="{FE193F28-8EA4-4550-BD6B-8A278B38F34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F80C880F-6C0D-4B7D-97D8-61C994EF6E77}" type="datetimeFigureOut">
              <a:rPr lang="nl-NL" smtClean="0"/>
              <a:t>29-10-2012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E193F28-8EA4-4550-BD6B-8A278B38F34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549276"/>
            <a:ext cx="18288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549276"/>
            <a:ext cx="62484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F80C880F-6C0D-4B7D-97D8-61C994EF6E77}" type="datetimeFigureOut">
              <a:rPr lang="nl-NL" smtClean="0"/>
              <a:t>29-10-2012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E193F28-8EA4-4550-BD6B-8A278B38F34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2" name="Titel 21"/>
          <p:cNvSpPr>
            <a:spLocks noGrp="1"/>
          </p:cNvSpPr>
          <p:nvPr>
            <p:ph type="title"/>
          </p:nvPr>
        </p:nvSpPr>
        <p:spPr/>
        <p:txBody>
          <a:bodyPr/>
          <a:lstStyle/>
          <a:p>
            <a:r>
              <a:rPr kumimoji="0" lang="nl-NL" smtClean="0"/>
              <a:t>Klik om de stijl te bewerken</a:t>
            </a:r>
            <a:endParaRPr kumimoji="0" lang="en-US"/>
          </a:p>
        </p:txBody>
      </p:sp>
      <p:sp>
        <p:nvSpPr>
          <p:cNvPr id="27" name="Tijdelijke aanduiding voor inhoud 26"/>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F80C880F-6C0D-4B7D-97D8-61C994EF6E77}" type="datetimeFigureOut">
              <a:rPr lang="nl-NL" smtClean="0"/>
              <a:t>29-10-2012</a:t>
            </a:fld>
            <a:endParaRPr lang="nl-NL"/>
          </a:p>
        </p:txBody>
      </p:sp>
      <p:sp>
        <p:nvSpPr>
          <p:cNvPr id="19" name="Tijdelijke aanduiding voor voettekst 18"/>
          <p:cNvSpPr>
            <a:spLocks noGrp="1"/>
          </p:cNvSpPr>
          <p:nvPr>
            <p:ph type="ftr" sz="quarter" idx="11"/>
          </p:nvPr>
        </p:nvSpPr>
        <p:spPr>
          <a:xfrm>
            <a:off x="3581400" y="76200"/>
            <a:ext cx="2895600" cy="288925"/>
          </a:xfrm>
        </p:spPr>
        <p:txBody>
          <a:bodyPr/>
          <a:lstStyle/>
          <a:p>
            <a:endParaRPr lang="nl-NL"/>
          </a:p>
        </p:txBody>
      </p:sp>
      <p:sp>
        <p:nvSpPr>
          <p:cNvPr id="16" name="Tijdelijke aanduiding voor dianummer 15"/>
          <p:cNvSpPr>
            <a:spLocks noGrp="1"/>
          </p:cNvSpPr>
          <p:nvPr>
            <p:ph type="sldNum" sz="quarter" idx="12"/>
          </p:nvPr>
        </p:nvSpPr>
        <p:spPr>
          <a:xfrm>
            <a:off x="8229600" y="6473952"/>
            <a:ext cx="758952" cy="246888"/>
          </a:xfrm>
        </p:spPr>
        <p:txBody>
          <a:bodyPr/>
          <a:lstStyle/>
          <a:p>
            <a:fld id="{FE193F28-8EA4-4550-BD6B-8A278B38F34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teks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9" name="Tijdelijke aanduiding voor datum 18"/>
          <p:cNvSpPr>
            <a:spLocks noGrp="1"/>
          </p:cNvSpPr>
          <p:nvPr>
            <p:ph type="dt" sz="half" idx="10"/>
          </p:nvPr>
        </p:nvSpPr>
        <p:spPr/>
        <p:txBody>
          <a:bodyPr/>
          <a:lstStyle/>
          <a:p>
            <a:fld id="{F80C880F-6C0D-4B7D-97D8-61C994EF6E77}" type="datetimeFigureOut">
              <a:rPr lang="nl-NL" smtClean="0"/>
              <a:t>29-10-2012</a:t>
            </a:fld>
            <a:endParaRPr lang="nl-NL"/>
          </a:p>
        </p:txBody>
      </p:sp>
      <p:sp>
        <p:nvSpPr>
          <p:cNvPr id="11" name="Tijdelijke aanduiding voor voettekst 10"/>
          <p:cNvSpPr>
            <a:spLocks noGrp="1"/>
          </p:cNvSpPr>
          <p:nvPr>
            <p:ph type="ftr" sz="quarter" idx="11"/>
          </p:nvPr>
        </p:nvSpPr>
        <p:spPr/>
        <p:txBody>
          <a:bodyPr/>
          <a:lstStyle/>
          <a:p>
            <a:endParaRPr lang="nl-NL"/>
          </a:p>
        </p:txBody>
      </p:sp>
      <p:sp>
        <p:nvSpPr>
          <p:cNvPr id="16" name="Tijdelijke aanduiding voor dianummer 15"/>
          <p:cNvSpPr>
            <a:spLocks noGrp="1"/>
          </p:cNvSpPr>
          <p:nvPr>
            <p:ph type="sldNum" sz="quarter" idx="12"/>
          </p:nvPr>
        </p:nvSpPr>
        <p:spPr/>
        <p:txBody>
          <a:bodyPr/>
          <a:lstStyle/>
          <a:p>
            <a:fld id="{FE193F28-8EA4-4550-BD6B-8A278B38F34E}" type="slidenum">
              <a:rPr lang="nl-NL" smtClean="0"/>
              <a:t>‹nr.›</a:t>
            </a:fld>
            <a:endParaRPr lang="nl-NL"/>
          </a:p>
        </p:txBody>
      </p:sp>
      <p:sp>
        <p:nvSpPr>
          <p:cNvPr id="8" name="Titel 7"/>
          <p:cNvSpPr>
            <a:spLocks noGrp="1"/>
          </p:cNvSpPr>
          <p:nvPr>
            <p:ph type="title"/>
          </p:nvPr>
        </p:nvSpPr>
        <p:spPr>
          <a:xfrm>
            <a:off x="180475" y="2947085"/>
            <a:ext cx="8686800" cy="1184825"/>
          </a:xfrm>
        </p:spPr>
        <p:txBody>
          <a:bodyPr rtlCol="0" anchor="t"/>
          <a:lstStyle>
            <a:lvl1pPr algn="r">
              <a:defRPr/>
            </a:lvl1pPr>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0" name="Titel 1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4" name="Tijdelijke aanduiding voor inhoud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1" name="Tijdelijke aanduiding voor datum 20"/>
          <p:cNvSpPr>
            <a:spLocks noGrp="1"/>
          </p:cNvSpPr>
          <p:nvPr>
            <p:ph type="dt" sz="half" idx="10"/>
          </p:nvPr>
        </p:nvSpPr>
        <p:spPr/>
        <p:txBody>
          <a:bodyPr/>
          <a:lstStyle/>
          <a:p>
            <a:fld id="{F80C880F-6C0D-4B7D-97D8-61C994EF6E77}" type="datetimeFigureOut">
              <a:rPr lang="nl-NL" smtClean="0"/>
              <a:t>29-10-2012</a:t>
            </a:fld>
            <a:endParaRPr lang="nl-NL"/>
          </a:p>
        </p:txBody>
      </p:sp>
      <p:sp>
        <p:nvSpPr>
          <p:cNvPr id="10" name="Tijdelijke aanduiding voor voettekst 9"/>
          <p:cNvSpPr>
            <a:spLocks noGrp="1"/>
          </p:cNvSpPr>
          <p:nvPr>
            <p:ph type="ftr" sz="quarter" idx="11"/>
          </p:nvPr>
        </p:nvSpPr>
        <p:spPr/>
        <p:txBody>
          <a:bodyPr/>
          <a:lstStyle/>
          <a:p>
            <a:endParaRPr lang="nl-NL"/>
          </a:p>
        </p:txBody>
      </p:sp>
      <p:sp>
        <p:nvSpPr>
          <p:cNvPr id="31" name="Tijdelijke aanduiding voor dianummer 30"/>
          <p:cNvSpPr>
            <a:spLocks noGrp="1"/>
          </p:cNvSpPr>
          <p:nvPr>
            <p:ph type="sldNum" sz="quarter" idx="12"/>
          </p:nvPr>
        </p:nvSpPr>
        <p:spPr/>
        <p:txBody>
          <a:bodyPr/>
          <a:lstStyle/>
          <a:p>
            <a:fld id="{FE193F28-8EA4-4550-BD6B-8A278B38F34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9" name="Titel 28"/>
          <p:cNvSpPr>
            <a:spLocks noGrp="1"/>
          </p:cNvSpPr>
          <p:nvPr>
            <p:ph type="title"/>
          </p:nvPr>
        </p:nvSpPr>
        <p:spPr>
          <a:xfrm>
            <a:off x="304800" y="5410200"/>
            <a:ext cx="8610600" cy="882650"/>
          </a:xfrm>
        </p:spPr>
        <p:txBody>
          <a:bodyPr anchor="ctr"/>
          <a:lstStyle>
            <a:lvl1pPr>
              <a:defRPr/>
            </a:lvl1p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25" name="Tijdelijke aanduiding voor teks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inhoud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8" name="Tijdelijke aanduiding voor inhoud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Tijdelijke aanduiding voor datum 9"/>
          <p:cNvSpPr>
            <a:spLocks noGrp="1"/>
          </p:cNvSpPr>
          <p:nvPr>
            <p:ph type="dt" sz="half" idx="10"/>
          </p:nvPr>
        </p:nvSpPr>
        <p:spPr/>
        <p:txBody>
          <a:bodyPr/>
          <a:lstStyle/>
          <a:p>
            <a:fld id="{F80C880F-6C0D-4B7D-97D8-61C994EF6E77}" type="datetimeFigureOut">
              <a:rPr lang="nl-NL" smtClean="0"/>
              <a:t>29-10-2012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229600" y="6477000"/>
            <a:ext cx="762000" cy="246888"/>
          </a:xfrm>
        </p:spPr>
        <p:txBody>
          <a:bodyPr/>
          <a:lstStyle/>
          <a:p>
            <a:fld id="{FE193F28-8EA4-4550-BD6B-8A278B38F34E}" type="slidenum">
              <a:rPr lang="nl-NL" smtClean="0"/>
              <a:t>‹nr.›</a:t>
            </a:fld>
            <a:endParaRPr lang="nl-NL"/>
          </a:p>
        </p:txBody>
      </p:sp>
      <p:sp>
        <p:nvSpPr>
          <p:cNvPr id="11" name="Rechte verbindingslijn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0" name="Titel 2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2" name="Tijdelijke aanduiding voor datum 11"/>
          <p:cNvSpPr>
            <a:spLocks noGrp="1"/>
          </p:cNvSpPr>
          <p:nvPr>
            <p:ph type="dt" sz="half" idx="10"/>
          </p:nvPr>
        </p:nvSpPr>
        <p:spPr/>
        <p:txBody>
          <a:bodyPr/>
          <a:lstStyle/>
          <a:p>
            <a:fld id="{F80C880F-6C0D-4B7D-97D8-61C994EF6E77}" type="datetimeFigureOut">
              <a:rPr lang="nl-NL" smtClean="0"/>
              <a:t>29-10-2012</a:t>
            </a:fld>
            <a:endParaRPr lang="nl-NL"/>
          </a:p>
        </p:txBody>
      </p:sp>
      <p:sp>
        <p:nvSpPr>
          <p:cNvPr id="21" name="Tijdelijke aanduiding voor voettekst 20"/>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E193F28-8EA4-4550-BD6B-8A278B38F34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F80C880F-6C0D-4B7D-97D8-61C994EF6E77}" type="datetimeFigureOut">
              <a:rPr lang="nl-NL" smtClean="0"/>
              <a:t>29-10-2012</a:t>
            </a:fld>
            <a:endParaRPr lang="nl-NL"/>
          </a:p>
        </p:txBody>
      </p:sp>
      <p:sp>
        <p:nvSpPr>
          <p:cNvPr id="24" name="Tijdelijke aanduiding voor voettekst 23"/>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E193F28-8EA4-4550-BD6B-8A278B38F34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hte verbindingslijn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el 11"/>
          <p:cNvSpPr>
            <a:spLocks noGrp="1"/>
          </p:cNvSpPr>
          <p:nvPr>
            <p:ph type="title"/>
          </p:nvPr>
        </p:nvSpPr>
        <p:spPr>
          <a:xfrm>
            <a:off x="457200" y="5486400"/>
            <a:ext cx="8458200" cy="520700"/>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14" name="Tijdelijke aanduiding voor inhoud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F80C880F-6C0D-4B7D-97D8-61C994EF6E77}" type="datetimeFigureOut">
              <a:rPr lang="nl-NL" smtClean="0"/>
              <a:t>29-10-2012</a:t>
            </a:fld>
            <a:endParaRPr lang="nl-NL"/>
          </a:p>
        </p:txBody>
      </p:sp>
      <p:sp>
        <p:nvSpPr>
          <p:cNvPr id="29" name="Tijdelijke aanduiding voor voettekst 28"/>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E193F28-8EA4-4550-BD6B-8A278B38F34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3" name="Tijdelijke aanduiding voor afbeelding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7" name="Tijdelijke aanduiding voor datum 6"/>
          <p:cNvSpPr>
            <a:spLocks noGrp="1"/>
          </p:cNvSpPr>
          <p:nvPr>
            <p:ph type="dt" sz="half" idx="10"/>
          </p:nvPr>
        </p:nvSpPr>
        <p:spPr/>
        <p:txBody>
          <a:bodyPr/>
          <a:lstStyle/>
          <a:p>
            <a:fld id="{F80C880F-6C0D-4B7D-97D8-61C994EF6E77}" type="datetimeFigureOut">
              <a:rPr lang="nl-NL" smtClean="0"/>
              <a:t>29-10-2012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31" name="Tijdelijke aanduiding voor dianummer 30"/>
          <p:cNvSpPr>
            <a:spLocks noGrp="1"/>
          </p:cNvSpPr>
          <p:nvPr>
            <p:ph type="sldNum" sz="quarter" idx="12"/>
          </p:nvPr>
        </p:nvSpPr>
        <p:spPr/>
        <p:txBody>
          <a:bodyPr/>
          <a:lstStyle/>
          <a:p>
            <a:fld id="{FE193F28-8EA4-4550-BD6B-8A278B38F34E}" type="slidenum">
              <a:rPr lang="nl-NL" smtClean="0"/>
              <a:t>‹nr.›</a:t>
            </a:fld>
            <a:endParaRPr lang="nl-NL"/>
          </a:p>
        </p:txBody>
      </p:sp>
      <p:sp>
        <p:nvSpPr>
          <p:cNvPr id="17" name="Titel 16"/>
          <p:cNvSpPr>
            <a:spLocks noGrp="1"/>
          </p:cNvSpPr>
          <p:nvPr>
            <p:ph type="title"/>
          </p:nvPr>
        </p:nvSpPr>
        <p:spPr>
          <a:xfrm>
            <a:off x="381000" y="4993760"/>
            <a:ext cx="5867400" cy="522288"/>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ijdelijke aanduiding voor teks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1" name="Tijdelijke aanduiding voor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80C880F-6C0D-4B7D-97D8-61C994EF6E77}" type="datetimeFigureOut">
              <a:rPr lang="nl-NL" smtClean="0"/>
              <a:t>29-10-2012</a:t>
            </a:fld>
            <a:endParaRPr lang="nl-NL"/>
          </a:p>
        </p:txBody>
      </p:sp>
      <p:sp>
        <p:nvSpPr>
          <p:cNvPr id="28" name="Tijdelijke aanduiding voor voettekst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nl-NL"/>
          </a:p>
        </p:txBody>
      </p:sp>
      <p:sp>
        <p:nvSpPr>
          <p:cNvPr id="5" name="Tijdelijke aanduiding voor dianumm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E193F28-8EA4-4550-BD6B-8A278B38F34E}" type="slidenum">
              <a:rPr lang="nl-NL" smtClean="0"/>
              <a:t>‹nr.›</a:t>
            </a:fld>
            <a:endParaRPr lang="nl-NL"/>
          </a:p>
        </p:txBody>
      </p:sp>
      <p:sp>
        <p:nvSpPr>
          <p:cNvPr id="10" name="Tijdelijke aanduiding voor titel 9"/>
          <p:cNvSpPr>
            <a:spLocks noGrp="1"/>
          </p:cNvSpPr>
          <p:nvPr>
            <p:ph type="title"/>
          </p:nvPr>
        </p:nvSpPr>
        <p:spPr>
          <a:xfrm>
            <a:off x="304800" y="457200"/>
            <a:ext cx="8686800" cy="838200"/>
          </a:xfrm>
          <a:prstGeom prst="rect">
            <a:avLst/>
          </a:prstGeom>
        </p:spPr>
        <p:txBody>
          <a:bodyPr vert="horz" anchor="ctr">
            <a:normAutofit/>
          </a:bodyPr>
          <a:lstStyle/>
          <a:p>
            <a:r>
              <a:rPr kumimoji="0" lang="nl-NL" smtClean="0"/>
              <a:t>Klik om de stijl te bewerken</a:t>
            </a:r>
            <a:endParaRPr kumimoji="0" lang="en-US"/>
          </a:p>
        </p:txBody>
      </p:sp>
      <p:sp>
        <p:nvSpPr>
          <p:cNvPr id="9" name="Rechte verbindingslijn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e verbindingslijn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p:nvPr/>
        </p:nvPicPr>
        <p:blipFill>
          <a:blip r:embed="rId2">
            <a:extLst>
              <a:ext uri="{28A0092B-C50C-407E-A947-70E740481C1C}">
                <a14:useLocalDpi xmlns:a14="http://schemas.microsoft.com/office/drawing/2010/main" val="0"/>
              </a:ext>
            </a:extLst>
          </a:blip>
          <a:stretch>
            <a:fillRect/>
          </a:stretch>
        </p:blipFill>
        <p:spPr>
          <a:xfrm>
            <a:off x="1663242" y="1268760"/>
            <a:ext cx="5760720" cy="3271520"/>
          </a:xfrm>
          <a:prstGeom prst="rect">
            <a:avLst/>
          </a:prstGeom>
        </p:spPr>
      </p:pic>
      <p:pic>
        <p:nvPicPr>
          <p:cNvPr id="1026" name="Picture 2" descr="http://t2.gstatic.com/images?q=tbn:ANd9GcTTxCf5Xe_q862_VVUVTlnj8fr7MpZR4zwp-7nxo6Fix6biPQu_h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653136"/>
            <a:ext cx="1905000" cy="1905001"/>
          </a:xfrm>
          <a:prstGeom prst="rect">
            <a:avLst/>
          </a:prstGeom>
          <a:noFill/>
          <a:extLst>
            <a:ext uri="{909E8E84-426E-40DD-AFC4-6F175D3DCCD1}">
              <a14:hiddenFill xmlns:a14="http://schemas.microsoft.com/office/drawing/2010/main">
                <a:solidFill>
                  <a:srgbClr val="FFFFFF"/>
                </a:solidFill>
              </a14:hiddenFill>
            </a:ext>
          </a:extLst>
        </p:spPr>
      </p:pic>
      <p:sp>
        <p:nvSpPr>
          <p:cNvPr id="5" name="Titel 4"/>
          <p:cNvSpPr>
            <a:spLocks noGrp="1"/>
          </p:cNvSpPr>
          <p:nvPr>
            <p:ph type="title" idx="4294967295"/>
          </p:nvPr>
        </p:nvSpPr>
        <p:spPr>
          <a:xfrm>
            <a:off x="457200" y="457200"/>
            <a:ext cx="8686800" cy="841375"/>
          </a:xfrm>
        </p:spPr>
        <p:txBody>
          <a:bodyPr/>
          <a:lstStyle/>
          <a:p>
            <a:r>
              <a:rPr lang="nl-NL" dirty="0" smtClean="0"/>
              <a:t>                  </a:t>
            </a:r>
            <a:endParaRPr lang="nl-NL" dirty="0"/>
          </a:p>
        </p:txBody>
      </p:sp>
    </p:spTree>
    <p:extLst>
      <p:ext uri="{BB962C8B-B14F-4D97-AF65-F5344CB8AC3E}">
        <p14:creationId xmlns:p14="http://schemas.microsoft.com/office/powerpoint/2010/main" val="80600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286000" y="1058608"/>
            <a:ext cx="4572000" cy="4740785"/>
          </a:xfrm>
          <a:prstGeom prst="rect">
            <a:avLst/>
          </a:prstGeom>
        </p:spPr>
        <p:txBody>
          <a:bodyPr>
            <a:spAutoFit/>
          </a:bodyPr>
          <a:lstStyle/>
          <a:p>
            <a:pPr algn="ctr">
              <a:lnSpc>
                <a:spcPct val="115000"/>
              </a:lnSpc>
              <a:spcAft>
                <a:spcPts val="1000"/>
              </a:spcAft>
            </a:pPr>
            <a:r>
              <a:rPr lang="nl-NL" sz="1600" b="1" dirty="0" smtClean="0">
                <a:effectLst/>
                <a:latin typeface="Comic Sans MS"/>
                <a:ea typeface="Calibri"/>
                <a:cs typeface="Times New Roman"/>
              </a:rPr>
              <a:t>Uitnodiging voor een benefiet maaltijd op zaterdag 27 oktober 2012</a:t>
            </a:r>
            <a:endParaRPr lang="nl-NL" sz="1600" dirty="0" smtClean="0">
              <a:effectLst/>
              <a:latin typeface="Calibri"/>
              <a:ea typeface="Calibri"/>
              <a:cs typeface="Times New Roman"/>
            </a:endParaRPr>
          </a:p>
          <a:p>
            <a:pPr algn="ctr">
              <a:lnSpc>
                <a:spcPct val="115000"/>
              </a:lnSpc>
              <a:spcAft>
                <a:spcPts val="1000"/>
              </a:spcAft>
            </a:pPr>
            <a:r>
              <a:rPr lang="nl-NL" sz="1600" b="1" dirty="0" smtClean="0">
                <a:solidFill>
                  <a:srgbClr val="C0504D"/>
                </a:solidFill>
                <a:effectLst/>
                <a:latin typeface="Comic Sans MS"/>
                <a:ea typeface="Calibri"/>
                <a:cs typeface="Times New Roman"/>
              </a:rPr>
              <a:t>Van 18.00 tot 21.00 op de papyrusdreef 68 Utrecht.</a:t>
            </a:r>
            <a:endParaRPr lang="nl-NL" sz="1600" dirty="0" smtClean="0">
              <a:effectLst/>
              <a:latin typeface="Calibri"/>
              <a:ea typeface="Calibri"/>
              <a:cs typeface="Times New Roman"/>
            </a:endParaRPr>
          </a:p>
          <a:p>
            <a:pPr algn="ctr">
              <a:spcAft>
                <a:spcPts val="0"/>
              </a:spcAft>
            </a:pPr>
            <a:r>
              <a:rPr lang="nl-NL" b="1" dirty="0" smtClean="0">
                <a:effectLst/>
                <a:latin typeface="Comic Sans MS"/>
                <a:ea typeface="Calibri"/>
                <a:cs typeface="Times New Roman"/>
              </a:rPr>
              <a:t>Met deze Afrikaanse maaltijd willen we geld inzamelen voor het project waar Nina</a:t>
            </a:r>
            <a:endParaRPr lang="nl-NL" sz="1600" dirty="0" smtClean="0">
              <a:effectLst/>
              <a:latin typeface="Calibri"/>
              <a:ea typeface="Calibri"/>
              <a:cs typeface="Times New Roman"/>
            </a:endParaRPr>
          </a:p>
          <a:p>
            <a:pPr algn="ctr">
              <a:spcAft>
                <a:spcPts val="0"/>
              </a:spcAft>
            </a:pPr>
            <a:r>
              <a:rPr lang="nl-NL" b="1" dirty="0" smtClean="0">
                <a:effectLst/>
                <a:latin typeface="Comic Sans MS"/>
                <a:ea typeface="Calibri"/>
                <a:cs typeface="Times New Roman"/>
              </a:rPr>
              <a:t>op 4 november 2012 heen gaat.</a:t>
            </a:r>
            <a:endParaRPr lang="nl-NL" sz="1600" dirty="0" smtClean="0">
              <a:effectLst/>
              <a:latin typeface="Calibri"/>
              <a:ea typeface="Calibri"/>
              <a:cs typeface="Times New Roman"/>
            </a:endParaRPr>
          </a:p>
          <a:p>
            <a:pPr algn="ctr">
              <a:spcAft>
                <a:spcPts val="0"/>
              </a:spcAft>
            </a:pPr>
            <a:r>
              <a:rPr lang="nl-NL" b="1" dirty="0" smtClean="0">
                <a:solidFill>
                  <a:srgbClr val="4F6228"/>
                </a:solidFill>
                <a:effectLst/>
                <a:latin typeface="Comic Sans MS"/>
                <a:ea typeface="Calibri"/>
                <a:cs typeface="Times New Roman"/>
              </a:rPr>
              <a:t> </a:t>
            </a:r>
            <a:endParaRPr lang="nl-NL" sz="1600" dirty="0" smtClean="0">
              <a:effectLst/>
              <a:latin typeface="Calibri"/>
              <a:ea typeface="Calibri"/>
              <a:cs typeface="Times New Roman"/>
            </a:endParaRPr>
          </a:p>
          <a:p>
            <a:pPr algn="ctr">
              <a:spcAft>
                <a:spcPts val="0"/>
              </a:spcAft>
            </a:pPr>
            <a:r>
              <a:rPr lang="nl-NL" b="1" dirty="0" smtClean="0">
                <a:solidFill>
                  <a:srgbClr val="4F6228"/>
                </a:solidFill>
                <a:effectLst/>
                <a:latin typeface="Comic Sans MS"/>
                <a:ea typeface="Calibri"/>
                <a:cs typeface="Times New Roman"/>
              </a:rPr>
              <a:t>Afrikaanse hapjes</a:t>
            </a:r>
            <a:endParaRPr lang="nl-NL" sz="1600" dirty="0" smtClean="0">
              <a:effectLst/>
              <a:latin typeface="Calibri"/>
              <a:ea typeface="Calibri"/>
              <a:cs typeface="Times New Roman"/>
            </a:endParaRPr>
          </a:p>
          <a:p>
            <a:pPr algn="ctr">
              <a:spcAft>
                <a:spcPts val="0"/>
              </a:spcAft>
            </a:pPr>
            <a:r>
              <a:rPr lang="nl-NL" b="1" dirty="0" smtClean="0">
                <a:solidFill>
                  <a:srgbClr val="4F6228"/>
                </a:solidFill>
                <a:effectLst/>
                <a:latin typeface="Comic Sans MS"/>
                <a:ea typeface="Calibri"/>
                <a:cs typeface="Times New Roman"/>
              </a:rPr>
              <a:t>PowerPoint presentatie Project</a:t>
            </a:r>
            <a:endParaRPr lang="nl-NL" sz="1600" dirty="0" smtClean="0">
              <a:effectLst/>
              <a:latin typeface="Calibri"/>
              <a:ea typeface="Calibri"/>
              <a:cs typeface="Times New Roman"/>
            </a:endParaRPr>
          </a:p>
          <a:p>
            <a:pPr algn="ctr">
              <a:spcAft>
                <a:spcPts val="0"/>
              </a:spcAft>
            </a:pPr>
            <a:r>
              <a:rPr lang="nl-NL" b="1" dirty="0" smtClean="0">
                <a:solidFill>
                  <a:srgbClr val="4F6228"/>
                </a:solidFill>
                <a:effectLst/>
                <a:latin typeface="Comic Sans MS"/>
                <a:ea typeface="Calibri"/>
                <a:cs typeface="Times New Roman"/>
              </a:rPr>
              <a:t>Kampvuur</a:t>
            </a:r>
            <a:endParaRPr lang="nl-NL" sz="1600" dirty="0" smtClean="0">
              <a:effectLst/>
              <a:latin typeface="Calibri"/>
              <a:ea typeface="Calibri"/>
              <a:cs typeface="Times New Roman"/>
            </a:endParaRPr>
          </a:p>
          <a:p>
            <a:pPr algn="ctr">
              <a:spcAft>
                <a:spcPts val="0"/>
              </a:spcAft>
            </a:pPr>
            <a:r>
              <a:rPr lang="nl-NL" b="1" dirty="0" smtClean="0">
                <a:solidFill>
                  <a:srgbClr val="4F6228"/>
                </a:solidFill>
                <a:effectLst/>
                <a:latin typeface="Comic Sans MS"/>
                <a:ea typeface="Calibri"/>
                <a:cs typeface="Times New Roman"/>
              </a:rPr>
              <a:t>Afrikaanse muziek</a:t>
            </a:r>
            <a:endParaRPr lang="nl-NL" sz="1600" dirty="0" smtClean="0">
              <a:effectLst/>
              <a:latin typeface="Calibri"/>
              <a:ea typeface="Calibri"/>
              <a:cs typeface="Times New Roman"/>
            </a:endParaRPr>
          </a:p>
          <a:p>
            <a:pPr algn="ctr">
              <a:spcAft>
                <a:spcPts val="0"/>
              </a:spcAft>
            </a:pPr>
            <a:r>
              <a:rPr lang="nl-NL" b="1" dirty="0" smtClean="0">
                <a:effectLst/>
                <a:latin typeface="Comic Sans MS"/>
                <a:ea typeface="Calibri"/>
                <a:cs typeface="Times New Roman"/>
              </a:rPr>
              <a:t> </a:t>
            </a:r>
            <a:endParaRPr lang="nl-NL" sz="1600" dirty="0" smtClean="0">
              <a:effectLst/>
              <a:latin typeface="Calibri"/>
              <a:ea typeface="Calibri"/>
              <a:cs typeface="Times New Roman"/>
            </a:endParaRPr>
          </a:p>
          <a:p>
            <a:pPr algn="ctr">
              <a:spcAft>
                <a:spcPts val="0"/>
              </a:spcAft>
            </a:pPr>
            <a:r>
              <a:rPr lang="nl-NL" b="1" dirty="0" smtClean="0">
                <a:effectLst/>
                <a:latin typeface="Comic Sans MS"/>
                <a:ea typeface="Calibri"/>
                <a:cs typeface="Times New Roman"/>
              </a:rPr>
              <a:t>Van harte welkom!</a:t>
            </a:r>
            <a:endParaRPr lang="nl-NL" sz="1600" dirty="0" smtClean="0">
              <a:effectLst/>
              <a:latin typeface="Calibri"/>
              <a:ea typeface="Calibri"/>
              <a:cs typeface="Times New Roman"/>
            </a:endParaRPr>
          </a:p>
          <a:p>
            <a:pPr>
              <a:lnSpc>
                <a:spcPct val="115000"/>
              </a:lnSpc>
              <a:spcAft>
                <a:spcPts val="1000"/>
              </a:spcAft>
            </a:pPr>
            <a:r>
              <a:rPr lang="nl-NL" sz="1200" b="1" dirty="0" smtClean="0">
                <a:effectLst/>
                <a:latin typeface="Comic Sans MS"/>
                <a:ea typeface="Adobe Fan Heiti Std B"/>
                <a:cs typeface="Times New Roman"/>
              </a:rPr>
              <a:t> </a:t>
            </a:r>
            <a:endParaRPr lang="nl-NL" sz="1600" dirty="0">
              <a:effectLst/>
              <a:latin typeface="Calibri"/>
              <a:ea typeface="Calibri"/>
              <a:cs typeface="Times New Roman"/>
            </a:endParaRPr>
          </a:p>
        </p:txBody>
      </p:sp>
    </p:spTree>
    <p:extLst>
      <p:ext uri="{BB962C8B-B14F-4D97-AF65-F5344CB8AC3E}">
        <p14:creationId xmlns:p14="http://schemas.microsoft.com/office/powerpoint/2010/main" val="81462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Ethiopie</a:t>
            </a:r>
            <a:r>
              <a:rPr lang="nl-NL" dirty="0" smtClean="0"/>
              <a:t>, waar ligt dat?</a:t>
            </a:r>
            <a:endParaRPr lang="nl-NL" dirty="0"/>
          </a:p>
        </p:txBody>
      </p:sp>
      <p:pic>
        <p:nvPicPr>
          <p:cNvPr id="4" name="il_fi" descr="http://www.freewebs.com/ilonkaenedward/ethiopie%20landkaart.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75656" y="1412776"/>
            <a:ext cx="5839299" cy="4525962"/>
          </a:xfrm>
          <a:prstGeom prst="rect">
            <a:avLst/>
          </a:prstGeom>
          <a:noFill/>
          <a:ln>
            <a:noFill/>
          </a:ln>
        </p:spPr>
      </p:pic>
    </p:spTree>
    <p:extLst>
      <p:ext uri="{BB962C8B-B14F-4D97-AF65-F5344CB8AC3E}">
        <p14:creationId xmlns:p14="http://schemas.microsoft.com/office/powerpoint/2010/main" val="108315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57200" y="457200"/>
            <a:ext cx="8686800" cy="838200"/>
          </a:xfrm>
        </p:spPr>
        <p:txBody>
          <a:bodyPr>
            <a:normAutofit fontScale="90000"/>
          </a:bodyPr>
          <a:lstStyle/>
          <a:p>
            <a:pPr>
              <a:lnSpc>
                <a:spcPct val="115000"/>
              </a:lnSpc>
              <a:spcAft>
                <a:spcPts val="1000"/>
              </a:spcAft>
            </a:pPr>
            <a:r>
              <a:rPr lang="nl-NL" dirty="0">
                <a:effectLst/>
                <a:latin typeface="Calibri"/>
                <a:ea typeface="Calibri"/>
                <a:cs typeface="Times New Roman"/>
              </a:rPr>
              <a:t> </a:t>
            </a:r>
            <a:br>
              <a:rPr lang="nl-NL" dirty="0">
                <a:effectLst/>
                <a:latin typeface="Calibri"/>
                <a:ea typeface="Calibri"/>
                <a:cs typeface="Times New Roman"/>
              </a:rPr>
            </a:br>
            <a:r>
              <a:rPr lang="nl-NL" dirty="0" smtClean="0">
                <a:effectLst/>
                <a:latin typeface="Calibri"/>
                <a:ea typeface="Calibri"/>
                <a:cs typeface="Times New Roman"/>
              </a:rPr>
              <a:t/>
            </a:r>
            <a:br>
              <a:rPr lang="nl-NL" dirty="0" smtClean="0">
                <a:effectLst/>
                <a:latin typeface="Calibri"/>
                <a:ea typeface="Calibri"/>
                <a:cs typeface="Times New Roman"/>
              </a:rPr>
            </a:br>
            <a:r>
              <a:rPr lang="nl-NL" dirty="0">
                <a:effectLst/>
                <a:latin typeface="Calibri"/>
                <a:ea typeface="Calibri"/>
                <a:cs typeface="Times New Roman"/>
              </a:rPr>
              <a:t/>
            </a:r>
            <a:br>
              <a:rPr lang="nl-NL" dirty="0">
                <a:effectLst/>
                <a:latin typeface="Calibri"/>
                <a:ea typeface="Calibri"/>
                <a:cs typeface="Times New Roman"/>
              </a:rPr>
            </a:br>
            <a:r>
              <a:rPr lang="nl-NL" dirty="0" smtClean="0">
                <a:effectLst/>
                <a:latin typeface="Calibri"/>
                <a:ea typeface="Calibri"/>
                <a:cs typeface="Times New Roman"/>
              </a:rPr>
              <a:t/>
            </a:r>
            <a:br>
              <a:rPr lang="nl-NL" dirty="0" smtClean="0">
                <a:effectLst/>
                <a:latin typeface="Calibri"/>
                <a:ea typeface="Calibri"/>
                <a:cs typeface="Times New Roman"/>
              </a:rPr>
            </a:br>
            <a:r>
              <a:rPr lang="nl-NL" dirty="0">
                <a:effectLst/>
                <a:latin typeface="Calibri"/>
                <a:ea typeface="Calibri"/>
                <a:cs typeface="Times New Roman"/>
              </a:rPr>
              <a:t/>
            </a:r>
            <a:br>
              <a:rPr lang="nl-NL" dirty="0">
                <a:effectLst/>
                <a:latin typeface="Calibri"/>
                <a:ea typeface="Calibri"/>
                <a:cs typeface="Times New Roman"/>
              </a:rPr>
            </a:br>
            <a:r>
              <a:rPr lang="nl-NL" dirty="0" smtClean="0">
                <a:effectLst/>
                <a:latin typeface="Calibri"/>
                <a:ea typeface="Calibri"/>
                <a:cs typeface="Times New Roman"/>
              </a:rPr>
              <a:t/>
            </a:r>
            <a:br>
              <a:rPr lang="nl-NL" dirty="0" smtClean="0">
                <a:effectLst/>
                <a:latin typeface="Calibri"/>
                <a:ea typeface="Calibri"/>
                <a:cs typeface="Times New Roman"/>
              </a:rPr>
            </a:br>
            <a:r>
              <a:rPr lang="nl-NL" dirty="0">
                <a:effectLst/>
                <a:latin typeface="Calibri"/>
                <a:ea typeface="Calibri"/>
                <a:cs typeface="Times New Roman"/>
              </a:rPr>
              <a:t/>
            </a:r>
            <a:br>
              <a:rPr lang="nl-NL" dirty="0">
                <a:effectLst/>
                <a:latin typeface="Calibri"/>
                <a:ea typeface="Calibri"/>
                <a:cs typeface="Times New Roman"/>
              </a:rPr>
            </a:br>
            <a:r>
              <a:rPr lang="nl-NL" dirty="0" smtClean="0">
                <a:effectLst/>
                <a:latin typeface="Calibri"/>
                <a:ea typeface="Calibri"/>
                <a:cs typeface="Times New Roman"/>
              </a:rPr>
              <a:t/>
            </a:r>
            <a:br>
              <a:rPr lang="nl-NL" dirty="0" smtClean="0">
                <a:effectLst/>
                <a:latin typeface="Calibri"/>
                <a:ea typeface="Calibri"/>
                <a:cs typeface="Times New Roman"/>
              </a:rPr>
            </a:br>
            <a:r>
              <a:rPr lang="nl-NL" dirty="0" smtClean="0">
                <a:effectLst/>
                <a:latin typeface="Calibri"/>
                <a:ea typeface="Calibri"/>
                <a:cs typeface="Times New Roman"/>
              </a:rPr>
              <a:t/>
            </a:r>
            <a:br>
              <a:rPr lang="nl-NL" dirty="0" smtClean="0">
                <a:effectLst/>
                <a:latin typeface="Calibri"/>
                <a:ea typeface="Calibri"/>
                <a:cs typeface="Times New Roman"/>
              </a:rPr>
            </a:br>
            <a:r>
              <a:rPr lang="nl-NL" sz="4400" b="1" dirty="0" smtClean="0">
                <a:effectLst/>
                <a:latin typeface="Corbel" pitchFamily="34" charset="0"/>
                <a:ea typeface="Calibri"/>
                <a:cs typeface="Times New Roman"/>
              </a:rPr>
              <a:t>BE MORE</a:t>
            </a:r>
            <a:r>
              <a:rPr lang="nl-NL" sz="4400" dirty="0" smtClean="0">
                <a:effectLst/>
                <a:latin typeface="Corbel" pitchFamily="34" charset="0"/>
                <a:ea typeface="Calibri"/>
                <a:cs typeface="Times New Roman"/>
              </a:rPr>
              <a:t>   </a:t>
            </a:r>
            <a:br>
              <a:rPr lang="nl-NL" sz="4400" dirty="0" smtClean="0">
                <a:effectLst/>
                <a:latin typeface="Corbel" pitchFamily="34" charset="0"/>
                <a:ea typeface="Calibri"/>
                <a:cs typeface="Times New Roman"/>
              </a:rPr>
            </a:br>
            <a:r>
              <a:rPr lang="nl-NL" sz="4400" dirty="0">
                <a:effectLst/>
                <a:latin typeface="Corbel" pitchFamily="34" charset="0"/>
                <a:ea typeface="Calibri"/>
                <a:cs typeface="Times New Roman"/>
              </a:rPr>
              <a:t/>
            </a:r>
            <a:br>
              <a:rPr lang="nl-NL" sz="4400" dirty="0">
                <a:effectLst/>
                <a:latin typeface="Corbel" pitchFamily="34" charset="0"/>
                <a:ea typeface="Calibri"/>
                <a:cs typeface="Times New Roman"/>
              </a:rPr>
            </a:br>
            <a:r>
              <a:rPr lang="nl-NL" b="1" dirty="0" smtClean="0">
                <a:effectLst/>
                <a:latin typeface="Corbel" pitchFamily="34" charset="0"/>
                <a:ea typeface="Calibri"/>
                <a:cs typeface="Times New Roman"/>
              </a:rPr>
              <a:t>Onze missie: </a:t>
            </a:r>
            <a:r>
              <a:rPr lang="nl-NL" dirty="0">
                <a:effectLst/>
                <a:latin typeface="Corbel" pitchFamily="34" charset="0"/>
                <a:ea typeface="Calibri"/>
                <a:cs typeface="Times New Roman"/>
              </a:rPr>
              <a:t/>
            </a:r>
            <a:br>
              <a:rPr lang="nl-NL" dirty="0">
                <a:effectLst/>
                <a:latin typeface="Corbel" pitchFamily="34" charset="0"/>
                <a:ea typeface="Calibri"/>
                <a:cs typeface="Times New Roman"/>
              </a:rPr>
            </a:br>
            <a:r>
              <a:rPr lang="nl-NL" b="1" dirty="0">
                <a:effectLst/>
                <a:latin typeface="Corbel" pitchFamily="34" charset="0"/>
                <a:ea typeface="Calibri"/>
                <a:cs typeface="Times New Roman"/>
              </a:rPr>
              <a:t>"Een stevige brug bouwen tussen mensen van verschillende achtergronden, culturen en continenten; hen te inspireren deze brug te bewandelen en een blijvende band te creëren tussen beide </a:t>
            </a:r>
            <a:r>
              <a:rPr lang="nl-NL" b="1" dirty="0" smtClean="0">
                <a:effectLst/>
                <a:latin typeface="Corbel" pitchFamily="34" charset="0"/>
                <a:ea typeface="Calibri"/>
                <a:cs typeface="Times New Roman"/>
              </a:rPr>
              <a:t>kanten”</a:t>
            </a:r>
            <a:r>
              <a:rPr lang="nl-NL" dirty="0">
                <a:effectLst/>
                <a:latin typeface="Corbel" pitchFamily="34" charset="0"/>
                <a:ea typeface="Calibri"/>
                <a:cs typeface="Times New Roman"/>
              </a:rPr>
              <a:t/>
            </a:r>
            <a:br>
              <a:rPr lang="nl-NL" dirty="0">
                <a:effectLst/>
                <a:latin typeface="Corbel" pitchFamily="34" charset="0"/>
                <a:ea typeface="Calibri"/>
                <a:cs typeface="Times New Roman"/>
              </a:rPr>
            </a:br>
            <a:endParaRPr lang="nl-NL" dirty="0">
              <a:latin typeface="Corbel" pitchFamily="34" charset="0"/>
            </a:endParaRPr>
          </a:p>
        </p:txBody>
      </p:sp>
    </p:spTree>
    <p:extLst>
      <p:ext uri="{BB962C8B-B14F-4D97-AF65-F5344CB8AC3E}">
        <p14:creationId xmlns:p14="http://schemas.microsoft.com/office/powerpoint/2010/main" val="1863956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3" y="1157401"/>
            <a:ext cx="7561773" cy="4728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5928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2286000" y="2681616"/>
            <a:ext cx="4572000" cy="1494768"/>
          </a:xfrm>
          <a:prstGeom prst="rect">
            <a:avLst/>
          </a:prstGeom>
        </p:spPr>
        <p:txBody>
          <a:bodyPr>
            <a:spAutoFit/>
          </a:bodyPr>
          <a:lstStyle/>
          <a:p>
            <a:pPr>
              <a:lnSpc>
                <a:spcPct val="115000"/>
              </a:lnSpc>
              <a:spcAft>
                <a:spcPts val="1000"/>
              </a:spcAft>
            </a:pPr>
            <a:r>
              <a:rPr lang="nl-NL" sz="3600" dirty="0" smtClean="0">
                <a:effectLst/>
                <a:latin typeface="Calibri"/>
                <a:ea typeface="Calibri"/>
                <a:cs typeface="Times New Roman"/>
              </a:rPr>
              <a:t>Volg Nina op</a:t>
            </a:r>
            <a:endParaRPr lang="nl-NL" dirty="0" smtClean="0">
              <a:effectLst/>
              <a:latin typeface="Calibri"/>
              <a:ea typeface="Calibri"/>
              <a:cs typeface="Times New Roman"/>
            </a:endParaRPr>
          </a:p>
          <a:p>
            <a:pPr>
              <a:lnSpc>
                <a:spcPct val="115000"/>
              </a:lnSpc>
              <a:spcAft>
                <a:spcPts val="1000"/>
              </a:spcAft>
            </a:pPr>
            <a:r>
              <a:rPr lang="nl-NL" u="sng" dirty="0" smtClean="0">
                <a:solidFill>
                  <a:srgbClr val="C00000"/>
                </a:solidFill>
                <a:effectLst/>
                <a:latin typeface="Calibri"/>
                <a:ea typeface="Calibri"/>
                <a:cs typeface="Times New Roman"/>
              </a:rPr>
              <a:t> http://ninacarolinaphilips.be-more.nl/message/1/hallo-allemaal%2C</a:t>
            </a:r>
            <a:endParaRPr lang="nl-NL" dirty="0">
              <a:effectLst/>
              <a:latin typeface="Calibri"/>
              <a:ea typeface="Calibri"/>
              <a:cs typeface="Times New Roman"/>
            </a:endParaRPr>
          </a:p>
        </p:txBody>
      </p:sp>
      <p:pic>
        <p:nvPicPr>
          <p:cNvPr id="4098" name="Picture 2" descr="http://t0.gstatic.com/images?q=tbn:ANd9GcSAHZy9WRZy4AeH9LgAz-WINWNMHlEDcx8Rx_Z55GAbZS89MOTfB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047" y="764704"/>
            <a:ext cx="252412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0792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rohama.org/files/en/content/2009/1/21/715_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04664"/>
            <a:ext cx="5143500" cy="343852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0.gstatic.com/images?q=tbn:ANd9GcRR7x9_OBn3RDdBf5tLaVY6Xm1t4hp9-E1GdYSBiePGDiIPn2m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356992"/>
            <a:ext cx="2505075" cy="181927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t0.gstatic.com/images?q=tbn:ANd9GcQ0U5tH0VUOtXoLo-py_NF-dP-TJi-aXNiHhIV2tZ16xTfAxi5WA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096" y="4149080"/>
            <a:ext cx="2505075" cy="182880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t0.gstatic.com/images?q=tbn:ANd9GcSbZSlR1xOnfhjPTPKfJBjwEs6eyjXZTfXTwygcl0jC0fPlAufcnnNhiQ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7864" y="3914204"/>
            <a:ext cx="1809750" cy="2524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22056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31</TotalTime>
  <Words>139</Words>
  <Application>Microsoft Office PowerPoint</Application>
  <PresentationFormat>Diavoorstelling (4:3)</PresentationFormat>
  <Paragraphs>29</Paragraphs>
  <Slides>7</Slides>
  <Notes>1</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Trek</vt:lpstr>
      <vt:lpstr>                  </vt:lpstr>
      <vt:lpstr>PowerPoint-presentatie</vt:lpstr>
      <vt:lpstr>Ethiopie, waar ligt dat?</vt:lpstr>
      <vt:lpstr>          BE MORE     Onze missie:  "Een stevige brug bouwen tussen mensen van verschillende achtergronden, culturen en continenten; hen te inspireren deze brug te bewandelen en een blijvende band te creëren tussen beide kanten” </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Jackie</dc:creator>
  <cp:lastModifiedBy>Jackie</cp:lastModifiedBy>
  <cp:revision>5</cp:revision>
  <dcterms:created xsi:type="dcterms:W3CDTF">2012-10-24T15:39:45Z</dcterms:created>
  <dcterms:modified xsi:type="dcterms:W3CDTF">2012-10-29T12:51:00Z</dcterms:modified>
</cp:coreProperties>
</file>