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BEA2"/>
    <a:srgbClr val="C10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dsfonds.nl/?gclid=CLTUpp2ru8MCFeHLtAodaAUAyQkennis/feiten_cijfe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http://www.aidsfonds.nl/?</a:t>
            </a:r>
            <a:r>
              <a:rPr lang="nl-NL" dirty="0" smtClean="0">
                <a:hlinkClick r:id="rId2"/>
              </a:rPr>
              <a:t>gclid=CLTUpp2ru8MCFeHLtAodaAUAyQkennis/feiten_cijfers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22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407060" y="2065867"/>
            <a:ext cx="6688906" cy="240065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  <a:softEdge rad="76200"/>
          </a:effectLst>
          <a:scene3d>
            <a:camera prst="orthographicFront"/>
            <a:lightRig rig="threePt" dir="t"/>
          </a:scene3d>
          <a:sp3d prstMaterial="metal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50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 quiz</a:t>
            </a:r>
            <a:endParaRPr lang="nl-NL" sz="150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40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255" y="474519"/>
            <a:ext cx="12521044" cy="11256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Hoeveel Nederlanders hebben hiv zonder het zelf te weten?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8000" dirty="0"/>
              <a:t>8.000 </a:t>
            </a:r>
            <a:r>
              <a:rPr lang="nl-NL" sz="8000" dirty="0" smtClean="0"/>
              <a:t>      10.000 </a:t>
            </a:r>
            <a:endParaRPr lang="nl-NL" sz="8000" dirty="0"/>
          </a:p>
        </p:txBody>
      </p:sp>
      <p:sp>
        <p:nvSpPr>
          <p:cNvPr id="4" name="Tekstvak 3"/>
          <p:cNvSpPr txBox="1"/>
          <p:nvPr/>
        </p:nvSpPr>
        <p:spPr>
          <a:xfrm>
            <a:off x="3990109" y="3303986"/>
            <a:ext cx="1735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/>
              <a:t>tot</a:t>
            </a:r>
          </a:p>
        </p:txBody>
      </p:sp>
    </p:spTree>
    <p:extLst>
      <p:ext uri="{BB962C8B-B14F-4D97-AF65-F5344CB8AC3E}">
        <p14:creationId xmlns:p14="http://schemas.microsoft.com/office/powerpoint/2010/main" val="27298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120" y="432954"/>
            <a:ext cx="11232572" cy="1532467"/>
          </a:xfrm>
        </p:spPr>
        <p:txBody>
          <a:bodyPr/>
          <a:lstStyle/>
          <a:p>
            <a:pPr algn="ctr"/>
            <a:r>
              <a:rPr lang="nl-NL" dirty="0" smtClean="0"/>
              <a:t>Hoeveel soorten HIV remmers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nl-NL" sz="9600" dirty="0" smtClean="0"/>
              <a:t>20</a:t>
            </a:r>
            <a:endParaRPr lang="nl-NL" sz="9600" dirty="0"/>
          </a:p>
        </p:txBody>
      </p:sp>
    </p:spTree>
    <p:extLst>
      <p:ext uri="{BB962C8B-B14F-4D97-AF65-F5344CB8AC3E}">
        <p14:creationId xmlns:p14="http://schemas.microsoft.com/office/powerpoint/2010/main" val="2460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heet de receptor die resistent is voor HIV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nl-NL" sz="9600" dirty="0" smtClean="0"/>
              <a:t>CCR5 </a:t>
            </a:r>
            <a:endParaRPr lang="nl-NL" sz="9600" dirty="0"/>
          </a:p>
        </p:txBody>
      </p:sp>
    </p:spTree>
    <p:extLst>
      <p:ext uri="{BB962C8B-B14F-4D97-AF65-F5344CB8AC3E}">
        <p14:creationId xmlns:p14="http://schemas.microsoft.com/office/powerpoint/2010/main" val="220769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58736"/>
            <a:ext cx="12192000" cy="2358736"/>
          </a:xfrm>
        </p:spPr>
        <p:txBody>
          <a:bodyPr/>
          <a:lstStyle/>
          <a:p>
            <a:pPr algn="ctr"/>
            <a:r>
              <a:rPr lang="nl-NL" dirty="0" smtClean="0"/>
              <a:t>Hoeveel mensen zijn er tijdens deze presentatie met HIV geïnfecteerd?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4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31" y="609600"/>
            <a:ext cx="5060537" cy="590396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5840" t="46881" r="72960" b="43614"/>
          <a:stretch/>
        </p:blipFill>
        <p:spPr>
          <a:xfrm>
            <a:off x="5632091" y="4303776"/>
            <a:ext cx="2017217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27219" y="1538241"/>
            <a:ext cx="7197726" cy="2421464"/>
          </a:xfrm>
        </p:spPr>
        <p:txBody>
          <a:bodyPr>
            <a:normAutofit/>
          </a:bodyPr>
          <a:lstStyle/>
          <a:p>
            <a:r>
              <a:rPr lang="nl-NL" sz="9600" dirty="0" smtClean="0"/>
              <a:t>H.I.V. </a:t>
            </a:r>
            <a:r>
              <a:rPr lang="nl-NL" sz="1200" dirty="0"/>
              <a:t>of humaan immunodeficiëntievirus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94274" y="3755351"/>
            <a:ext cx="7197726" cy="3015563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 smtClean="0"/>
              <a:t>Retrovirus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 smtClean="0"/>
              <a:t>LICHAAMSVLOEISTOFFEN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 smtClean="0"/>
              <a:t>AFZWAKKING IMMUUNSYSTEEM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 smtClean="0"/>
              <a:t> </a:t>
            </a:r>
            <a:r>
              <a:rPr lang="nl-NL" dirty="0"/>
              <a:t>33,5 </a:t>
            </a:r>
            <a:r>
              <a:rPr lang="nl-NL" dirty="0" smtClean="0"/>
              <a:t>miljoen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 smtClean="0"/>
              <a:t>1100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/>
              <a:t>8.000 tot 10.000 </a:t>
            </a:r>
            <a:endParaRPr lang="nl-NL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118" y="559765"/>
            <a:ext cx="2533650" cy="2476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32" y="-293022"/>
            <a:ext cx="1747582" cy="17055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422" y="6004486"/>
            <a:ext cx="1743607" cy="17070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480" y="4956463"/>
            <a:ext cx="935485" cy="9158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903" y="498072"/>
            <a:ext cx="93886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505" y="-353509"/>
            <a:ext cx="10131425" cy="1456267"/>
          </a:xfrm>
        </p:spPr>
        <p:txBody>
          <a:bodyPr/>
          <a:lstStyle/>
          <a:p>
            <a:pPr algn="ctr"/>
            <a:r>
              <a:rPr lang="nl-NL" dirty="0" smtClean="0"/>
              <a:t>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971" y="910748"/>
            <a:ext cx="5320145" cy="450833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verschillende </a:t>
            </a:r>
            <a:r>
              <a:rPr lang="nl-NL" dirty="0" smtClean="0"/>
              <a:t>stadia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u="sng" dirty="0"/>
              <a:t>griepachtige verschijnselen </a:t>
            </a:r>
            <a:endParaRPr lang="nl-NL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u="sng" dirty="0" smtClean="0"/>
              <a:t>Koorts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u="sng" dirty="0" smtClean="0"/>
              <a:t>Spierpijn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u="sng" dirty="0"/>
              <a:t>hoofdpijn </a:t>
            </a:r>
            <a:endParaRPr lang="nl-NL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u="sng" dirty="0"/>
              <a:t>zwelling van de </a:t>
            </a:r>
            <a:r>
              <a:rPr lang="nl-NL" u="sng" dirty="0" smtClean="0"/>
              <a:t>lymfeklieren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Diarree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Longontsteking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leverontsteking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afwijkingen in het centrale </a:t>
            </a:r>
            <a:r>
              <a:rPr lang="nl-NL" dirty="0" smtClean="0"/>
              <a:t>zenuwstelsel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vlekkige </a:t>
            </a:r>
            <a:r>
              <a:rPr lang="nl-NL" dirty="0" smtClean="0"/>
              <a:t>huiduitslag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oppervlakkige slijmvlieswondjes in de mond, slokdarm of op de geslachtsdelen</a:t>
            </a: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421581" y="669841"/>
            <a:ext cx="604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 smtClean="0"/>
              <a:t>Tweede stadium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 smtClean="0"/>
              <a:t>geen </a:t>
            </a:r>
            <a:r>
              <a:rPr lang="nl-NL" sz="1500" dirty="0"/>
              <a:t>klachten </a:t>
            </a:r>
            <a:endParaRPr lang="nl-NL" sz="1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/>
              <a:t>8 tot 11 </a:t>
            </a:r>
            <a:r>
              <a:rPr lang="nl-NL" sz="1500" dirty="0" smtClean="0"/>
              <a:t>jaar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/>
              <a:t>pijnloze </a:t>
            </a:r>
            <a:r>
              <a:rPr lang="nl-NL" sz="1500" dirty="0" smtClean="0"/>
              <a:t>lymfeklierzwellingen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421581" y="1908301"/>
            <a:ext cx="64977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 smtClean="0"/>
              <a:t>aids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 smtClean="0"/>
              <a:t>Normaal 1500 T-cellen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 smtClean="0"/>
              <a:t>HIV 900 T-cellen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 smtClean="0"/>
              <a:t>Aids 200 T-cellen</a:t>
            </a:r>
            <a:endParaRPr lang="nl-NL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1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 smtClean="0"/>
              <a:t>Afweer daling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 smtClean="0"/>
              <a:t>Moeheidsklachten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 smtClean="0"/>
              <a:t>Koorts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/>
              <a:t>gewichtsverlies </a:t>
            </a:r>
            <a:endParaRPr lang="nl-NL" sz="1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/>
              <a:t>neurologische afwijkingen zoals dementie en zenuwaantasting </a:t>
            </a:r>
            <a:endParaRPr lang="nl-NL" sz="1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500" dirty="0" smtClean="0"/>
              <a:t>infecties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/>
              <a:t>longontsteking </a:t>
            </a:r>
            <a:endParaRPr lang="nl-NL" sz="1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500" dirty="0"/>
              <a:t>problemen met het zien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421581" y="5232288"/>
            <a:ext cx="599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laatste stadium </a:t>
            </a:r>
            <a:endParaRPr lang="nl-N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tumoren zoals het </a:t>
            </a:r>
            <a:r>
              <a:rPr lang="nl-NL" dirty="0" err="1"/>
              <a:t>Kaposi-sarcoom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694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Oorzaak ziekte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2" y="2142067"/>
            <a:ext cx="2660072" cy="36491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Lichaamsvloeistoffen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Bloed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Moedermelk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sperma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vaginaal vocht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532909" y="3001049"/>
            <a:ext cx="865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Risicogroepen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mensen met veel wisselende, onbeschermde seksuele contacten, zoals sommige homoseksuele mannen, </a:t>
            </a:r>
            <a:r>
              <a:rPr lang="nl-NL" dirty="0" smtClean="0"/>
              <a:t>prostituees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druggebruikers die met naalden drugs toedienen</a:t>
            </a:r>
          </a:p>
        </p:txBody>
      </p:sp>
    </p:spTree>
    <p:extLst>
      <p:ext uri="{BB962C8B-B14F-4D97-AF65-F5344CB8AC3E}">
        <p14:creationId xmlns:p14="http://schemas.microsoft.com/office/powerpoint/2010/main" val="323513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Medicijnen/behandelingen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Eerst 3 toen 2 en nu 1 pil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20 soorten HIV remmers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1 keer per 4 maanden bloed </a:t>
            </a:r>
            <a:r>
              <a:rPr lang="nl-NL" dirty="0" smtClean="0"/>
              <a:t>prikken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de lever en de nieren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hoeveel virussen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3163935"/>
            <a:ext cx="3478356" cy="1605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specialisten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de internist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HIV </a:t>
            </a:r>
            <a:r>
              <a:rPr lang="nl-NL" dirty="0"/>
              <a:t>consulent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940" y="2717126"/>
            <a:ext cx="4922300" cy="2499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14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innovatie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1" y="2142067"/>
            <a:ext cx="2701635" cy="36491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één geval van genezing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Stamceltransplantatie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CCR5-receptor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626427" y="2065867"/>
            <a:ext cx="370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vijf patiënten met hiv </a:t>
            </a:r>
            <a:r>
              <a:rPr lang="nl-NL" dirty="0" smtClean="0"/>
              <a:t>genezen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methotrexaat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0"/>
            <a:ext cx="12192000" cy="55724210"/>
          </a:xfrm>
          <a:prstGeom prst="rect">
            <a:avLst/>
          </a:prstGeom>
        </p:spPr>
      </p:pic>
      <p:pic>
        <p:nvPicPr>
          <p:cNvPr id="1026" name="Picture 2" descr="http://upload.wikimedia.org/wikipedia/commons/thumb/3/30/Methotrexate_skeletal.svg/266px-Methotrexate_skelet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79" y="2542309"/>
            <a:ext cx="25336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183439" y="2055073"/>
            <a:ext cx="261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medicijnenkuur </a:t>
            </a:r>
            <a:endParaRPr lang="nl-N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PEP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657598" y="3983274"/>
            <a:ext cx="324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de zwangerschap </a:t>
            </a:r>
            <a:endParaRPr lang="nl-N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hiv-remmers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183439" y="3076662"/>
            <a:ext cx="361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Vaccin tegen SIV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170014" y="3966633"/>
            <a:ext cx="380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genetische </a:t>
            </a:r>
            <a:r>
              <a:rPr lang="nl-NL" dirty="0" smtClean="0"/>
              <a:t>manipulatie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 resistent</a:t>
            </a:r>
          </a:p>
        </p:txBody>
      </p:sp>
    </p:spTree>
    <p:extLst>
      <p:ext uri="{BB962C8B-B14F-4D97-AF65-F5344CB8AC3E}">
        <p14:creationId xmlns:p14="http://schemas.microsoft.com/office/powerpoint/2010/main" val="196184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32 L 0.00091 -9.32778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6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Toekomst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815" y="1850592"/>
            <a:ext cx="6511396" cy="4883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1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Persoonlijke ervaring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0164" y="2142064"/>
            <a:ext cx="2140526" cy="36491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11 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persoonlijke </a:t>
            </a:r>
            <a:r>
              <a:rPr lang="nl-NL" dirty="0" smtClean="0"/>
              <a:t>crisis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8 </a:t>
            </a:r>
            <a:r>
              <a:rPr lang="nl-NL" dirty="0"/>
              <a:t>uur per jaar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09455" y="3504966"/>
            <a:ext cx="3148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chronische </a:t>
            </a:r>
            <a:r>
              <a:rPr lang="nl-NL" dirty="0" smtClean="0"/>
              <a:t>ziektes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/>
              <a:t>Spat </a:t>
            </a:r>
            <a:r>
              <a:rPr lang="nl-NL" dirty="0"/>
              <a:t>aderen (vaat ziekte</a:t>
            </a:r>
            <a:r>
              <a:rPr lang="nl-NL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Trombose been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053" y="2259100"/>
            <a:ext cx="4702320" cy="3415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927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TM03457452[[fn=Hemels]]</Template>
  <TotalTime>716</TotalTime>
  <Words>249</Words>
  <Application>Microsoft Office PowerPoint</Application>
  <PresentationFormat>Breedbeeld</PresentationFormat>
  <Paragraphs>92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Hemels</vt:lpstr>
      <vt:lpstr>PowerPoint-presentatie</vt:lpstr>
      <vt:lpstr>H.I.V. of humaan immunodeficiëntievirus</vt:lpstr>
      <vt:lpstr>Symptomen</vt:lpstr>
      <vt:lpstr>Oorzaak ziekte</vt:lpstr>
      <vt:lpstr>Medicijnen/behandelingen</vt:lpstr>
      <vt:lpstr>specialisten</vt:lpstr>
      <vt:lpstr>innovatie</vt:lpstr>
      <vt:lpstr>Toekomst</vt:lpstr>
      <vt:lpstr>Persoonlijke ervaring</vt:lpstr>
      <vt:lpstr>PowerPoint-presentatie</vt:lpstr>
      <vt:lpstr>Hoeveel Nederlanders hebben hiv zonder het zelf te weten?</vt:lpstr>
      <vt:lpstr>Hoeveel soorten HIV remmers zijn er?</vt:lpstr>
      <vt:lpstr>Hoe heet de receptor die resistent is voor HIV </vt:lpstr>
      <vt:lpstr>Hoeveel mensen zijn er tijdens deze presentatie met HIV geïnfecteerd?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H.I.V. of humaan immunodeficiëntievirus</dc:title>
  <dc:creator>Lentin Steeman</dc:creator>
  <cp:lastModifiedBy>Lentin Steeman</cp:lastModifiedBy>
  <cp:revision>44</cp:revision>
  <dcterms:created xsi:type="dcterms:W3CDTF">2015-05-22T15:21:59Z</dcterms:created>
  <dcterms:modified xsi:type="dcterms:W3CDTF">2015-05-24T08:34:30Z</dcterms:modified>
</cp:coreProperties>
</file>